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4" r:id="rId1"/>
  </p:sldMasterIdLst>
  <p:notesMasterIdLst>
    <p:notesMasterId r:id="rId15"/>
  </p:notesMasterIdLst>
  <p:sldIdLst>
    <p:sldId id="348" r:id="rId2"/>
    <p:sldId id="349" r:id="rId3"/>
    <p:sldId id="350" r:id="rId4"/>
    <p:sldId id="363" r:id="rId5"/>
    <p:sldId id="393" r:id="rId6"/>
    <p:sldId id="365" r:id="rId7"/>
    <p:sldId id="394" r:id="rId8"/>
    <p:sldId id="395" r:id="rId9"/>
    <p:sldId id="396" r:id="rId10"/>
    <p:sldId id="397" r:id="rId11"/>
    <p:sldId id="357" r:id="rId12"/>
    <p:sldId id="398" r:id="rId13"/>
    <p:sldId id="399" r:id="rId14"/>
  </p:sldIdLst>
  <p:sldSz cx="46816963" cy="26335038"/>
  <p:notesSz cx="6858000" cy="9144000"/>
  <p:defaultTextStyle>
    <a:defPPr>
      <a:defRPr lang="en-US"/>
    </a:defPPr>
    <a:lvl1pPr marL="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1pPr>
    <a:lvl2pPr marL="175564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2pPr>
    <a:lvl3pPr marL="351129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3pPr>
    <a:lvl4pPr marL="526694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4pPr>
    <a:lvl5pPr marL="7022592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5pPr>
    <a:lvl6pPr marL="877824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6pPr>
    <a:lvl7pPr marL="1053388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7pPr>
    <a:lvl8pPr marL="1228953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8pPr>
    <a:lvl9pPr marL="1404518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덕규 김" initials="덕김" lastIdx="1" clrIdx="0">
    <p:extLst>
      <p:ext uri="{19B8F6BF-5375-455C-9EA6-DF929625EA0E}">
        <p15:presenceInfo xmlns:p15="http://schemas.microsoft.com/office/powerpoint/2012/main" userId="b6ecb7c8908cbf3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7F"/>
    <a:srgbClr val="99CC99"/>
    <a:srgbClr val="FFC000"/>
    <a:srgbClr val="339933"/>
    <a:srgbClr val="FFCC00"/>
    <a:srgbClr val="00CC00"/>
    <a:srgbClr val="F2F2F2"/>
    <a:srgbClr val="BFBFBF"/>
    <a:srgbClr val="DE5284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 varScale="1">
        <p:scale>
          <a:sx n="20" d="100"/>
          <a:sy n="20" d="100"/>
        </p:scale>
        <p:origin x="186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B3846-BCFA-4800-BA06-61723393EE83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2D548-2418-41E4-B1C8-959181E69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6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45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20530160" y="10008297"/>
            <a:ext cx="6726476" cy="12075089"/>
          </a:xfrm>
          <a:prstGeom prst="roundRect">
            <a:avLst>
              <a:gd name="adj" fmla="val 1546"/>
            </a:avLst>
          </a:prstGeom>
        </p:spPr>
        <p:txBody>
          <a:bodyPr>
            <a:normAutofit/>
          </a:bodyPr>
          <a:lstStyle>
            <a:lvl1pPr marL="0" indent="0" algn="ctr">
              <a:buNone/>
              <a:defRPr sz="7200"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85555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8887123" y="14637784"/>
            <a:ext cx="11622062" cy="7397886"/>
          </a:xfrm>
          <a:prstGeom prst="roundRect">
            <a:avLst>
              <a:gd name="adj" fmla="val 1546"/>
            </a:avLst>
          </a:prstGeom>
        </p:spPr>
        <p:txBody>
          <a:bodyPr>
            <a:normAutofit/>
          </a:bodyPr>
          <a:lstStyle>
            <a:lvl1pPr marL="0" indent="0" algn="ctr">
              <a:buNone/>
              <a:defRPr sz="7200"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85647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8894617"/>
            <a:ext cx="46816964" cy="12954729"/>
          </a:xfrm>
          <a:prstGeom prst="roundRect">
            <a:avLst>
              <a:gd name="adj" fmla="val 0"/>
            </a:avLst>
          </a:prstGeom>
        </p:spPr>
        <p:txBody>
          <a:bodyPr>
            <a:normAutofit/>
          </a:bodyPr>
          <a:lstStyle>
            <a:lvl1pPr marL="0" indent="0" algn="ctr">
              <a:buNone/>
              <a:defRPr sz="7200"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29251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0504416" y="6252726"/>
            <a:ext cx="8469383" cy="15333645"/>
          </a:xfrm>
          <a:prstGeom prst="roundRect">
            <a:avLst>
              <a:gd name="adj" fmla="val 1546"/>
            </a:avLst>
          </a:prstGeom>
        </p:spPr>
        <p:txBody>
          <a:bodyPr>
            <a:normAutofit/>
          </a:bodyPr>
          <a:lstStyle>
            <a:lvl1pPr marL="0" indent="0" algn="ctr">
              <a:buNone/>
              <a:defRPr sz="7200"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5285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5386594" y="6101351"/>
            <a:ext cx="8469383" cy="15333645"/>
          </a:xfrm>
        </p:spPr>
      </p:sp>
    </p:spTree>
    <p:extLst>
      <p:ext uri="{BB962C8B-B14F-4D97-AF65-F5344CB8AC3E}">
        <p14:creationId xmlns:p14="http://schemas.microsoft.com/office/powerpoint/2010/main" val="528141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393774" y="6030100"/>
            <a:ext cx="8469383" cy="15333645"/>
          </a:xfrm>
        </p:spPr>
      </p:sp>
    </p:spTree>
    <p:extLst>
      <p:ext uri="{BB962C8B-B14F-4D97-AF65-F5344CB8AC3E}">
        <p14:creationId xmlns:p14="http://schemas.microsoft.com/office/powerpoint/2010/main" val="2103153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5333785" y="8352692"/>
            <a:ext cx="6435970" cy="11614638"/>
          </a:xfrm>
        </p:spPr>
      </p:sp>
      <p:sp>
        <p:nvSpPr>
          <p:cNvPr id="8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33639328" y="8352692"/>
            <a:ext cx="6435970" cy="11614638"/>
          </a:xfrm>
        </p:spPr>
      </p:sp>
    </p:spTree>
    <p:extLst>
      <p:ext uri="{BB962C8B-B14F-4D97-AF65-F5344CB8AC3E}">
        <p14:creationId xmlns:p14="http://schemas.microsoft.com/office/powerpoint/2010/main" val="300033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018774" y="15936685"/>
            <a:ext cx="7027177" cy="10342375"/>
          </a:xfrm>
        </p:spPr>
      </p:sp>
    </p:spTree>
    <p:extLst>
      <p:ext uri="{BB962C8B-B14F-4D97-AF65-F5344CB8AC3E}">
        <p14:creationId xmlns:p14="http://schemas.microsoft.com/office/powerpoint/2010/main" val="15243988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67274" y="5159421"/>
            <a:ext cx="16962059" cy="10401103"/>
          </a:xfrm>
        </p:spPr>
      </p:sp>
    </p:spTree>
    <p:extLst>
      <p:ext uri="{BB962C8B-B14F-4D97-AF65-F5344CB8AC3E}">
        <p14:creationId xmlns:p14="http://schemas.microsoft.com/office/powerpoint/2010/main" val="12472774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2336026" y="5136561"/>
            <a:ext cx="16962059" cy="10401103"/>
          </a:xfrm>
        </p:spPr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6580958" y="11586811"/>
            <a:ext cx="2830568" cy="5113549"/>
          </a:xfrm>
        </p:spPr>
      </p:sp>
      <p:sp>
        <p:nvSpPr>
          <p:cNvPr id="1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28855416" y="8223698"/>
            <a:ext cx="6283670" cy="8335124"/>
          </a:xfrm>
        </p:spPr>
      </p:sp>
    </p:spTree>
    <p:extLst>
      <p:ext uri="{BB962C8B-B14F-4D97-AF65-F5344CB8AC3E}">
        <p14:creationId xmlns:p14="http://schemas.microsoft.com/office/powerpoint/2010/main" val="1523014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6816963" cy="26335037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8056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4532864" y="14800651"/>
            <a:ext cx="13103889" cy="8035280"/>
          </a:xfrm>
        </p:spPr>
      </p:sp>
    </p:spTree>
    <p:extLst>
      <p:ext uri="{BB962C8B-B14F-4D97-AF65-F5344CB8AC3E}">
        <p14:creationId xmlns:p14="http://schemas.microsoft.com/office/powerpoint/2010/main" val="10716977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799523" y="5951617"/>
            <a:ext cx="6958440" cy="15256563"/>
          </a:xfrm>
        </p:spPr>
      </p:sp>
    </p:spTree>
    <p:extLst>
      <p:ext uri="{BB962C8B-B14F-4D97-AF65-F5344CB8AC3E}">
        <p14:creationId xmlns:p14="http://schemas.microsoft.com/office/powerpoint/2010/main" val="9876408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-1316" y="17556695"/>
            <a:ext cx="15604190" cy="8778343"/>
          </a:xfrm>
        </p:spPr>
      </p:sp>
      <p:sp>
        <p:nvSpPr>
          <p:cNvPr id="1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5606386" y="8778345"/>
            <a:ext cx="15604190" cy="8778343"/>
          </a:xfrm>
        </p:spPr>
      </p:sp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-1" y="2"/>
            <a:ext cx="15604190" cy="8778343"/>
          </a:xfrm>
        </p:spPr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1211893" y="1"/>
            <a:ext cx="15604190" cy="26335036"/>
          </a:xfrm>
        </p:spPr>
      </p:sp>
    </p:spTree>
    <p:extLst>
      <p:ext uri="{BB962C8B-B14F-4D97-AF65-F5344CB8AC3E}">
        <p14:creationId xmlns:p14="http://schemas.microsoft.com/office/powerpoint/2010/main" val="8366996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816963" cy="13523660"/>
          </a:xfrm>
        </p:spPr>
      </p:sp>
    </p:spTree>
    <p:extLst>
      <p:ext uri="{BB962C8B-B14F-4D97-AF65-F5344CB8AC3E}">
        <p14:creationId xmlns:p14="http://schemas.microsoft.com/office/powerpoint/2010/main" val="925855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7800300" y="4167864"/>
            <a:ext cx="13366750" cy="17765036"/>
          </a:xfr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644100" y="10978242"/>
            <a:ext cx="6210300" cy="10954658"/>
          </a:xfrm>
        </p:spPr>
      </p:sp>
    </p:spTree>
    <p:extLst>
      <p:ext uri="{BB962C8B-B14F-4D97-AF65-F5344CB8AC3E}">
        <p14:creationId xmlns:p14="http://schemas.microsoft.com/office/powerpoint/2010/main" val="15894793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8515139" y="16589829"/>
            <a:ext cx="9536963" cy="5992894"/>
          </a:xfrm>
        </p:spPr>
      </p:sp>
    </p:spTree>
    <p:extLst>
      <p:ext uri="{BB962C8B-B14F-4D97-AF65-F5344CB8AC3E}">
        <p14:creationId xmlns:p14="http://schemas.microsoft.com/office/powerpoint/2010/main" val="2242107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1208746" y="0"/>
            <a:ext cx="15608217" cy="15525862"/>
          </a:xfrm>
        </p:spPr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484" y="-1"/>
            <a:ext cx="15603131" cy="15525863"/>
          </a:xfrm>
        </p:spPr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5605616" y="-2"/>
            <a:ext cx="15603130" cy="15525864"/>
          </a:xfrm>
        </p:spPr>
      </p:sp>
    </p:spTree>
    <p:extLst>
      <p:ext uri="{BB962C8B-B14F-4D97-AF65-F5344CB8AC3E}">
        <p14:creationId xmlns:p14="http://schemas.microsoft.com/office/powerpoint/2010/main" val="102391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0425998" y="0"/>
            <a:ext cx="16390966" cy="10865224"/>
          </a:xfrm>
        </p:spPr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484" y="0"/>
            <a:ext cx="16543700" cy="10865224"/>
          </a:xfrm>
        </p:spPr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6546184" y="0"/>
            <a:ext cx="13879813" cy="10865224"/>
          </a:xfrm>
        </p:spPr>
      </p:sp>
    </p:spTree>
    <p:extLst>
      <p:ext uri="{BB962C8B-B14F-4D97-AF65-F5344CB8AC3E}">
        <p14:creationId xmlns:p14="http://schemas.microsoft.com/office/powerpoint/2010/main" val="7391635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23433604" y="8997988"/>
            <a:ext cx="11681864" cy="11749586"/>
          </a:xfrm>
        </p:spPr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484" y="8997988"/>
            <a:ext cx="11729626" cy="11749586"/>
          </a:xfrm>
        </p:spPr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1732110" y="8997988"/>
            <a:ext cx="11701493" cy="11749586"/>
          </a:xfrm>
        </p:spPr>
      </p:sp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5115468" y="8997988"/>
            <a:ext cx="11681864" cy="11749586"/>
          </a:xfrm>
        </p:spPr>
      </p:sp>
    </p:spTree>
    <p:extLst>
      <p:ext uri="{BB962C8B-B14F-4D97-AF65-F5344CB8AC3E}">
        <p14:creationId xmlns:p14="http://schemas.microsoft.com/office/powerpoint/2010/main" val="20847038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3230192" y="8787287"/>
            <a:ext cx="13200835" cy="8787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484" y="8787287"/>
            <a:ext cx="13230193" cy="8789233"/>
          </a:xfrm>
        </p:spPr>
        <p:txBody>
          <a:bodyPr/>
          <a:lstStyle/>
          <a:p>
            <a:pPr marL="877824" marR="0" lvl="0" indent="-877824" algn="l" defTabSz="3511296" rtl="0" eaLnBrk="1" fontAlgn="auto" latinLnBrk="0" hangingPunct="1">
              <a:lnSpc>
                <a:spcPct val="90000"/>
              </a:lnSpc>
              <a:spcBef>
                <a:spcPts val="3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230192" y="0"/>
            <a:ext cx="13200835" cy="8787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484" y="0"/>
            <a:ext cx="13230193" cy="8789233"/>
          </a:xfrm>
        </p:spPr>
        <p:txBody>
          <a:bodyPr/>
          <a:lstStyle/>
          <a:p>
            <a:pPr marL="877824" marR="0" lvl="0" indent="-877824" algn="l" defTabSz="3511296" rtl="0" eaLnBrk="1" fontAlgn="auto" latinLnBrk="0" hangingPunct="1">
              <a:lnSpc>
                <a:spcPct val="90000"/>
              </a:lnSpc>
              <a:spcBef>
                <a:spcPts val="3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13230192" y="17574568"/>
            <a:ext cx="13200835" cy="876047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2484" y="17574574"/>
            <a:ext cx="13230193" cy="8762410"/>
          </a:xfrm>
        </p:spPr>
        <p:txBody>
          <a:bodyPr/>
          <a:lstStyle/>
          <a:p>
            <a:pPr marL="877824" marR="0" lvl="0" indent="-877824" algn="l" defTabSz="3511296" rtl="0" eaLnBrk="1" fontAlgn="auto" latinLnBrk="0" hangingPunct="1">
              <a:lnSpc>
                <a:spcPct val="90000"/>
              </a:lnSpc>
              <a:spcBef>
                <a:spcPts val="3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"/>
            <a:ext cx="46816963" cy="14605722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91846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"/>
            <a:ext cx="17133577" cy="26335036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1925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"/>
            <a:ext cx="23171611" cy="26335036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60505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"/>
            <a:ext cx="46816963" cy="15975104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53403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6816963" cy="19508197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715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23892596" y="1"/>
            <a:ext cx="22924366" cy="26335037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92836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4509118" y="7062157"/>
            <a:ext cx="12668537" cy="19272881"/>
          </a:xfrm>
          <a:prstGeom prst="roundRect">
            <a:avLst>
              <a:gd name="adj" fmla="val 615"/>
            </a:avLst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&amp; Drop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49834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56"/>
          <p:cNvSpPr/>
          <p:nvPr userDrawn="1"/>
        </p:nvSpPr>
        <p:spPr>
          <a:xfrm flipV="1">
            <a:off x="2920588" y="25057946"/>
            <a:ext cx="1" cy="612141"/>
          </a:xfrm>
          <a:prstGeom prst="line">
            <a:avLst/>
          </a:prstGeom>
          <a:ln w="12700">
            <a:solidFill>
              <a:srgbClr val="848484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1400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18666" y="1402099"/>
            <a:ext cx="40379631" cy="509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18666" y="7010484"/>
            <a:ext cx="40379631" cy="16709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90389" y="25094709"/>
            <a:ext cx="955215" cy="553998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 algn="r">
              <a:defRPr lang="en-US" sz="3600" b="0" i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B5C01996-2D0B-4E1B-998A-4107E0F8DE9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68273" y="25094709"/>
            <a:ext cx="11880416" cy="538609"/>
          </a:xfrm>
          <a:prstGeom prst="rect">
            <a:avLst/>
          </a:prstGeom>
        </p:spPr>
        <p:txBody>
          <a:bodyPr/>
          <a:lstStyle>
            <a:lvl1pPr marL="0" algn="ctr" defTabSz="3511296" rtl="0" eaLnBrk="1" latinLnBrk="0" hangingPunct="1">
              <a:defRPr lang="en-US" sz="3600" b="0" i="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© Vizualus. All Rights Reserved.</a:t>
            </a: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3583211" y="25094708"/>
            <a:ext cx="11880416" cy="553998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ctr" defTabSz="3511296" rtl="0" eaLnBrk="1" latinLnBrk="0" hangingPunct="1">
              <a:defRPr lang="en-US" sz="3500" kern="1200">
                <a:solidFill>
                  <a:schemeClr val="tx1">
                    <a:lumMod val="50000"/>
                    <a:lumOff val="50000"/>
                  </a:schemeClr>
                </a:solidFill>
                <a:latin typeface="Roboto Lt"/>
                <a:ea typeface="Roboto Lt"/>
                <a:cs typeface="Roboto Lt"/>
              </a:defRPr>
            </a:lvl1pPr>
            <a:lvl2pPr marL="1755648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11296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66944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22592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78240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33888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89536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45184" algn="l" defTabSz="3511296" rtl="0" eaLnBrk="1" latinLnBrk="0" hangingPunct="1">
              <a:defRPr sz="69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b="0" i="0" dirty="0">
                <a:latin typeface="Calibri Light" charset="0"/>
                <a:ea typeface="Calibri Light" charset="0"/>
                <a:cs typeface="Calibri Light" charset="0"/>
              </a:rPr>
              <a:t>Inspirational Design</a:t>
            </a:r>
          </a:p>
        </p:txBody>
      </p:sp>
    </p:spTree>
    <p:extLst>
      <p:ext uri="{BB962C8B-B14F-4D97-AF65-F5344CB8AC3E}">
        <p14:creationId xmlns:p14="http://schemas.microsoft.com/office/powerpoint/2010/main" val="145286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  <p:sldLayoutId id="2147484001" r:id="rId7"/>
    <p:sldLayoutId id="2147484002" r:id="rId8"/>
    <p:sldLayoutId id="2147484003" r:id="rId9"/>
    <p:sldLayoutId id="2147484004" r:id="rId10"/>
    <p:sldLayoutId id="2147484005" r:id="rId11"/>
    <p:sldLayoutId id="2147484006" r:id="rId12"/>
    <p:sldLayoutId id="2147484007" r:id="rId13"/>
    <p:sldLayoutId id="2147484008" r:id="rId14"/>
    <p:sldLayoutId id="2147484009" r:id="rId15"/>
    <p:sldLayoutId id="2147484010" r:id="rId16"/>
    <p:sldLayoutId id="2147484011" r:id="rId17"/>
    <p:sldLayoutId id="2147484012" r:id="rId18"/>
    <p:sldLayoutId id="2147484013" r:id="rId19"/>
    <p:sldLayoutId id="2147484014" r:id="rId20"/>
    <p:sldLayoutId id="2147484015" r:id="rId21"/>
    <p:sldLayoutId id="2147484016" r:id="rId22"/>
    <p:sldLayoutId id="2147484017" r:id="rId23"/>
    <p:sldLayoutId id="2147484018" r:id="rId24"/>
    <p:sldLayoutId id="2147484019" r:id="rId25"/>
    <p:sldLayoutId id="2147484020" r:id="rId26"/>
    <p:sldLayoutId id="2147484021" r:id="rId27"/>
    <p:sldLayoutId id="2147484022" r:id="rId28"/>
    <p:sldLayoutId id="2147484023" r:id="rId29"/>
  </p:sldLayoutIdLst>
  <p:hf hdr="0" dt="0"/>
  <p:txStyles>
    <p:titleStyle>
      <a:lvl1pPr algn="l" defTabSz="3511296" rtl="0" eaLnBrk="1" latinLnBrk="0" hangingPunct="1">
        <a:lnSpc>
          <a:spcPct val="90000"/>
        </a:lnSpc>
        <a:spcBef>
          <a:spcPct val="0"/>
        </a:spcBef>
        <a:buNone/>
        <a:defRPr sz="16896" kern="1200">
          <a:solidFill>
            <a:srgbClr val="313232"/>
          </a:solidFill>
          <a:latin typeface="Impact" charset="0"/>
          <a:ea typeface="Impact" charset="0"/>
          <a:cs typeface="Impact" charset="0"/>
        </a:defRPr>
      </a:lvl1pPr>
    </p:titleStyle>
    <p:bodyStyle>
      <a:lvl1pPr marL="877824" indent="-877824" algn="l" defTabSz="3511296" rtl="0" eaLnBrk="1" latinLnBrk="0" hangingPunct="1">
        <a:lnSpc>
          <a:spcPct val="90000"/>
        </a:lnSpc>
        <a:spcBef>
          <a:spcPts val="3840"/>
        </a:spcBef>
        <a:buFont typeface="Arial" panose="020B0604020202020204" pitchFamily="34" charset="0"/>
        <a:buChar char="•"/>
        <a:defRPr sz="10752" b="0" i="0" kern="1200">
          <a:solidFill>
            <a:srgbClr val="4B4D4D"/>
          </a:solidFill>
          <a:latin typeface="Calibri Light" charset="0"/>
          <a:ea typeface="Calibri Light" charset="0"/>
          <a:cs typeface="Calibri Light" charset="0"/>
        </a:defRPr>
      </a:lvl1pPr>
      <a:lvl2pPr marL="2633472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9216" b="0" i="0" kern="1200">
          <a:solidFill>
            <a:srgbClr val="4B4D4D"/>
          </a:solidFill>
          <a:latin typeface="Calibri Light" charset="0"/>
          <a:ea typeface="Calibri Light" charset="0"/>
          <a:cs typeface="Calibri Light" charset="0"/>
        </a:defRPr>
      </a:lvl2pPr>
      <a:lvl3pPr marL="4389120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7680" b="0" i="0" kern="1200">
          <a:solidFill>
            <a:srgbClr val="4B4D4D"/>
          </a:solidFill>
          <a:latin typeface="Calibri Light" charset="0"/>
          <a:ea typeface="Calibri Light" charset="0"/>
          <a:cs typeface="Calibri Light" charset="0"/>
        </a:defRPr>
      </a:lvl3pPr>
      <a:lvl4pPr marL="6144768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b="0" i="0" kern="1200">
          <a:solidFill>
            <a:srgbClr val="4B4D4D"/>
          </a:solidFill>
          <a:latin typeface="Calibri Light" charset="0"/>
          <a:ea typeface="Calibri Light" charset="0"/>
          <a:cs typeface="Calibri Light" charset="0"/>
        </a:defRPr>
      </a:lvl4pPr>
      <a:lvl5pPr marL="7900416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b="0" i="0" kern="1200">
          <a:solidFill>
            <a:srgbClr val="4B4D4D"/>
          </a:solidFill>
          <a:latin typeface="Calibri Light" charset="0"/>
          <a:ea typeface="Calibri Light" charset="0"/>
          <a:cs typeface="Calibri Light" charset="0"/>
        </a:defRPr>
      </a:lvl5pPr>
      <a:lvl6pPr marL="9656064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kern="1200">
          <a:solidFill>
            <a:schemeClr val="tx1"/>
          </a:solidFill>
          <a:latin typeface="+mn-lt"/>
          <a:ea typeface="+mn-ea"/>
          <a:cs typeface="+mn-cs"/>
        </a:defRPr>
      </a:lvl6pPr>
      <a:lvl7pPr marL="11411712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kern="1200">
          <a:solidFill>
            <a:schemeClr val="tx1"/>
          </a:solidFill>
          <a:latin typeface="+mn-lt"/>
          <a:ea typeface="+mn-ea"/>
          <a:cs typeface="+mn-cs"/>
        </a:defRPr>
      </a:lvl7pPr>
      <a:lvl8pPr marL="13167360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kern="1200">
          <a:solidFill>
            <a:schemeClr val="tx1"/>
          </a:solidFill>
          <a:latin typeface="+mn-lt"/>
          <a:ea typeface="+mn-ea"/>
          <a:cs typeface="+mn-cs"/>
        </a:defRPr>
      </a:lvl8pPr>
      <a:lvl9pPr marL="14923008" indent="-877824" algn="l" defTabSz="3511296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69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1pPr>
      <a:lvl2pPr marL="1755648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2pPr>
      <a:lvl3pPr marL="3511296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3pPr>
      <a:lvl4pPr marL="5266944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4pPr>
      <a:lvl5pPr marL="7022592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5pPr>
      <a:lvl6pPr marL="8778240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6pPr>
      <a:lvl7pPr marL="10533888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7pPr>
      <a:lvl8pPr marL="12289536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8pPr>
      <a:lvl9pPr marL="14045184" algn="l" defTabSz="3511296" rtl="0" eaLnBrk="1" latinLnBrk="0" hangingPunct="1">
        <a:defRPr sz="69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pPr/>
              <a:t>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891389" y="4250320"/>
            <a:ext cx="29890181" cy="6822189"/>
            <a:chOff x="2619090" y="3123807"/>
            <a:chExt cx="10777695" cy="2459921"/>
          </a:xfrm>
        </p:grpSpPr>
        <p:sp>
          <p:nvSpPr>
            <p:cNvPr id="4" name="TextBox 3"/>
            <p:cNvSpPr txBox="1"/>
            <p:nvPr/>
          </p:nvSpPr>
          <p:spPr>
            <a:xfrm>
              <a:off x="2619090" y="3123807"/>
              <a:ext cx="10777695" cy="21551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80000"/>
                </a:lnSpc>
              </a:pPr>
              <a:r>
                <a:rPr lang="ko-KR" altLang="en-US" sz="23900" dirty="0">
                  <a:solidFill>
                    <a:srgbClr val="313232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  <a:cs typeface="Impact" charset="0"/>
                </a:rPr>
                <a:t>종합 설계 중간발표</a:t>
              </a:r>
              <a:br>
                <a:rPr lang="en-US" sz="23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charset="0"/>
                  <a:ea typeface="Impact" charset="0"/>
                  <a:cs typeface="Impact" charset="0"/>
                </a:rPr>
              </a:br>
              <a:r>
                <a:rPr lang="en-US" sz="23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charset="0"/>
                  <a:ea typeface="Impact" charset="0"/>
                  <a:cs typeface="Impact" charset="0"/>
                </a:rPr>
                <a:t> </a:t>
              </a:r>
              <a:r>
                <a:rPr lang="en-US" sz="23900" dirty="0">
                  <a:solidFill>
                    <a:srgbClr val="05B0D7"/>
                  </a:solidFill>
                  <a:latin typeface="Impact" charset="0"/>
                  <a:ea typeface="Impact" charset="0"/>
                  <a:cs typeface="Impact" charset="0"/>
                </a:rPr>
                <a:t>Magician</a:t>
              </a:r>
              <a:r>
                <a:rPr lang="en-US" sz="23900" dirty="0">
                  <a:solidFill>
                    <a:srgbClr val="313232"/>
                  </a:solidFill>
                  <a:latin typeface="Impact" charset="0"/>
                  <a:ea typeface="Impact" charset="0"/>
                  <a:cs typeface="Impact" charset="0"/>
                </a:rPr>
                <a:t> War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831527" y="5278980"/>
              <a:ext cx="6979218" cy="30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20000"/>
                </a:lnSpc>
              </a:pPr>
              <a:r>
                <a:rPr lang="en-US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  <a:cs typeface="Calibri" charset="0"/>
                </a:rPr>
                <a:t>2015180002 </a:t>
              </a:r>
              <a:r>
                <a:rPr lang="ko-KR" altLang="en-US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  <a:cs typeface="Calibri" charset="0"/>
                </a:rPr>
                <a:t>김덕규</a:t>
              </a:r>
              <a:r>
                <a:rPr lang="en-US" altLang="ko-KR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  <a:cs typeface="Calibri" charset="0"/>
                </a:rPr>
                <a:t>	2015184034 </a:t>
              </a:r>
              <a:r>
                <a:rPr lang="ko-KR" altLang="en-US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  <a:cs typeface="Calibri" charset="0"/>
                </a:rPr>
                <a:t>홍범도</a:t>
              </a:r>
              <a:endParaRPr lang="en-US" altLang="ko-KR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8862000" y="22265640"/>
            <a:ext cx="7954963" cy="2234709"/>
          </a:xfrm>
          <a:prstGeom prst="rect">
            <a:avLst/>
          </a:prstGeom>
          <a:solidFill>
            <a:srgbClr val="05B0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    Let’s Start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9275384" y="22698149"/>
            <a:ext cx="1369695" cy="1369689"/>
            <a:chOff x="5305425" y="1528762"/>
            <a:chExt cx="242888" cy="242887"/>
          </a:xfrm>
        </p:grpSpPr>
        <p:sp>
          <p:nvSpPr>
            <p:cNvPr id="9" name="Rectangle 158"/>
            <p:cNvSpPr>
              <a:spLocks noChangeArrowheads="1"/>
            </p:cNvSpPr>
            <p:nvPr/>
          </p:nvSpPr>
          <p:spPr bwMode="auto">
            <a:xfrm>
              <a:off x="5305425" y="1528762"/>
              <a:ext cx="242888" cy="242887"/>
            </a:xfrm>
            <a:prstGeom prst="rect">
              <a:avLst/>
            </a:prstGeom>
            <a:noFill/>
            <a:ln w="190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159"/>
            <p:cNvSpPr>
              <a:spLocks noChangeShapeType="1"/>
            </p:cNvSpPr>
            <p:nvPr/>
          </p:nvSpPr>
          <p:spPr bwMode="auto">
            <a:xfrm>
              <a:off x="5353050" y="1649412"/>
              <a:ext cx="142875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0"/>
            <p:cNvSpPr>
              <a:spLocks/>
            </p:cNvSpPr>
            <p:nvPr/>
          </p:nvSpPr>
          <p:spPr bwMode="auto">
            <a:xfrm>
              <a:off x="5441950" y="1604962"/>
              <a:ext cx="53975" cy="88900"/>
            </a:xfrm>
            <a:custGeom>
              <a:avLst/>
              <a:gdLst>
                <a:gd name="T0" fmla="*/ 0 w 34"/>
                <a:gd name="T1" fmla="*/ 0 h 56"/>
                <a:gd name="T2" fmla="*/ 34 w 34"/>
                <a:gd name="T3" fmla="*/ 28 h 56"/>
                <a:gd name="T4" fmla="*/ 1 w 34"/>
                <a:gd name="T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56">
                  <a:moveTo>
                    <a:pt x="0" y="0"/>
                  </a:moveTo>
                  <a:lnTo>
                    <a:pt x="34" y="28"/>
                  </a:lnTo>
                  <a:lnTo>
                    <a:pt x="1" y="56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21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0">
        <p:fade/>
      </p:transition>
    </mc:Choice>
    <mc:Fallback xmlns="">
      <p:transition spd="med" advTm="990">
        <p:fade/>
      </p:transition>
    </mc:Fallback>
  </mc:AlternateContent>
  <p:extLst>
    <p:ext uri="{E180D4A7-C9FB-4DFB-919C-405C955672EB}">
      <p14:showEvtLst xmlns:p14="http://schemas.microsoft.com/office/powerpoint/2010/main">
        <p14:playEvt time="8" objId="4"/>
        <p14:stopEvt time="990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10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개발 내용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2" y="6730376"/>
            <a:ext cx="189989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애니메이션 상 하체 분리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70B0F5-F4D0-45DA-BFB3-0A870BA57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44" t="26006" r="39982" b="43200"/>
          <a:stretch/>
        </p:blipFill>
        <p:spPr>
          <a:xfrm>
            <a:off x="6919969" y="8899599"/>
            <a:ext cx="13356771" cy="14573926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774F0236-F546-4368-94BE-D317D08A3DBB}"/>
              </a:ext>
            </a:extLst>
          </p:cNvPr>
          <p:cNvSpPr/>
          <p:nvPr/>
        </p:nvSpPr>
        <p:spPr>
          <a:xfrm>
            <a:off x="10894503" y="18255344"/>
            <a:ext cx="4245430" cy="289749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216482A-B4E0-4213-8258-258D05429B54}"/>
              </a:ext>
            </a:extLst>
          </p:cNvPr>
          <p:cNvSpPr/>
          <p:nvPr/>
        </p:nvSpPr>
        <p:spPr>
          <a:xfrm>
            <a:off x="24062878" y="17324732"/>
            <a:ext cx="914400" cy="914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AA58CE-A50E-4D3B-A8DE-3B0437F1F45F}"/>
              </a:ext>
            </a:extLst>
          </p:cNvPr>
          <p:cNvSpPr txBox="1"/>
          <p:nvPr/>
        </p:nvSpPr>
        <p:spPr>
          <a:xfrm>
            <a:off x="25460445" y="17203921"/>
            <a:ext cx="7635424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하체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걷기 애니메이션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784E2A3-F36C-4F52-ABB3-04A5511FD0B3}"/>
              </a:ext>
            </a:extLst>
          </p:cNvPr>
          <p:cNvSpPr/>
          <p:nvPr/>
        </p:nvSpPr>
        <p:spPr>
          <a:xfrm>
            <a:off x="10091057" y="11952514"/>
            <a:ext cx="6400800" cy="6302830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E324F7A-E13E-4370-9E57-668664A599EE}"/>
              </a:ext>
            </a:extLst>
          </p:cNvPr>
          <p:cNvSpPr/>
          <p:nvPr/>
        </p:nvSpPr>
        <p:spPr>
          <a:xfrm>
            <a:off x="24062878" y="11813301"/>
            <a:ext cx="914400" cy="914400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96B078-E018-4129-AD4F-37C54BFE62DB}"/>
              </a:ext>
            </a:extLst>
          </p:cNvPr>
          <p:cNvSpPr txBox="1"/>
          <p:nvPr/>
        </p:nvSpPr>
        <p:spPr>
          <a:xfrm>
            <a:off x="25460445" y="11692490"/>
            <a:ext cx="7776488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상체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공격 애니메이션</a:t>
            </a:r>
          </a:p>
        </p:txBody>
      </p:sp>
    </p:spTree>
    <p:extLst>
      <p:ext uri="{BB962C8B-B14F-4D97-AF65-F5344CB8AC3E}">
        <p14:creationId xmlns:p14="http://schemas.microsoft.com/office/powerpoint/2010/main" val="27556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95D240-600D-4992-A5F3-4FEF232C3633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게임 조작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키보드, 전자기기, 컴퓨터, 하얀색이(가) 표시된 사진&#10;&#10;자동 생성된 설명">
            <a:extLst>
              <a:ext uri="{FF2B5EF4-FFF2-40B4-BE49-F238E27FC236}">
                <a16:creationId xmlns:a16="http://schemas.microsoft.com/office/drawing/2014/main" id="{639C50B6-AD3E-4023-AB25-B54F76CFA0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1459" r="297" b="16190"/>
          <a:stretch/>
        </p:blipFill>
        <p:spPr>
          <a:xfrm>
            <a:off x="6814559" y="9853048"/>
            <a:ext cx="24518976" cy="8605623"/>
          </a:xfrm>
          <a:prstGeom prst="rect">
            <a:avLst/>
          </a:prstGeom>
        </p:spPr>
      </p:pic>
      <p:pic>
        <p:nvPicPr>
          <p:cNvPr id="8" name="그림 7" descr="옅은이(가) 표시된 사진&#10;&#10;자동 생성된 설명">
            <a:extLst>
              <a:ext uri="{FF2B5EF4-FFF2-40B4-BE49-F238E27FC236}">
                <a16:creationId xmlns:a16="http://schemas.microsoft.com/office/drawing/2014/main" id="{760F7186-47CA-40DF-AC1F-53DD280C0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3535" y="9939370"/>
            <a:ext cx="10173693" cy="1017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623556D-DC97-4880-B029-69FE747D9ADE}"/>
              </a:ext>
            </a:extLst>
          </p:cNvPr>
          <p:cNvSpPr/>
          <p:nvPr/>
        </p:nvSpPr>
        <p:spPr>
          <a:xfrm>
            <a:off x="11098820" y="11807545"/>
            <a:ext cx="1338943" cy="1306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4E2BAB-201B-4E66-8F7F-D0A1A6FF1683}"/>
              </a:ext>
            </a:extLst>
          </p:cNvPr>
          <p:cNvSpPr/>
          <p:nvPr/>
        </p:nvSpPr>
        <p:spPr>
          <a:xfrm>
            <a:off x="10036102" y="13459854"/>
            <a:ext cx="1338943" cy="1306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8CE5FF4-AD3E-4110-A683-5E89A135D291}"/>
              </a:ext>
            </a:extLst>
          </p:cNvPr>
          <p:cNvSpPr/>
          <p:nvPr/>
        </p:nvSpPr>
        <p:spPr>
          <a:xfrm>
            <a:off x="11670320" y="13459854"/>
            <a:ext cx="1338943" cy="1306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A793A76-37DD-431E-BB37-30CB0D3A510C}"/>
              </a:ext>
            </a:extLst>
          </p:cNvPr>
          <p:cNvSpPr/>
          <p:nvPr/>
        </p:nvSpPr>
        <p:spPr>
          <a:xfrm>
            <a:off x="13275041" y="13459853"/>
            <a:ext cx="1338943" cy="1306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475C6C-8C28-412C-BC89-8A40DEF43270}"/>
              </a:ext>
            </a:extLst>
          </p:cNvPr>
          <p:cNvSpPr/>
          <p:nvPr/>
        </p:nvSpPr>
        <p:spPr>
          <a:xfrm>
            <a:off x="12339791" y="16750132"/>
            <a:ext cx="11174186" cy="130628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SPACE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B47176C-80A3-44A4-9259-098A5F24FBA3}"/>
              </a:ext>
            </a:extLst>
          </p:cNvPr>
          <p:cNvSpPr/>
          <p:nvPr/>
        </p:nvSpPr>
        <p:spPr>
          <a:xfrm>
            <a:off x="9470483" y="11807544"/>
            <a:ext cx="1338943" cy="130628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Q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DA70D84-9357-44B7-970F-7F92DB7C7D26}"/>
              </a:ext>
            </a:extLst>
          </p:cNvPr>
          <p:cNvSpPr/>
          <p:nvPr/>
        </p:nvSpPr>
        <p:spPr>
          <a:xfrm>
            <a:off x="12743470" y="11811171"/>
            <a:ext cx="1338943" cy="130628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265C4C9-C228-48AD-ABD4-2AF5DCA0650E}"/>
              </a:ext>
            </a:extLst>
          </p:cNvPr>
          <p:cNvSpPr/>
          <p:nvPr/>
        </p:nvSpPr>
        <p:spPr>
          <a:xfrm>
            <a:off x="34992947" y="13316897"/>
            <a:ext cx="1338943" cy="130628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/>
              <a:t>Click</a:t>
            </a:r>
            <a:endParaRPr lang="ko-KR" altLang="en-US" sz="4000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04AAD6C-BB66-4B56-A562-7BCE641BFD23}"/>
              </a:ext>
            </a:extLst>
          </p:cNvPr>
          <p:cNvSpPr/>
          <p:nvPr/>
        </p:nvSpPr>
        <p:spPr>
          <a:xfrm>
            <a:off x="7666913" y="19496787"/>
            <a:ext cx="1059908" cy="10599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0182E9-232F-41E4-8A77-D5EBD0FE3941}"/>
              </a:ext>
            </a:extLst>
          </p:cNvPr>
          <p:cNvSpPr txBox="1"/>
          <p:nvPr/>
        </p:nvSpPr>
        <p:spPr>
          <a:xfrm>
            <a:off x="9057308" y="19408296"/>
            <a:ext cx="1651414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이동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7E9F7F9-1C99-42DC-96CA-4E4D0467A6A2}"/>
              </a:ext>
            </a:extLst>
          </p:cNvPr>
          <p:cNvSpPr/>
          <p:nvPr/>
        </p:nvSpPr>
        <p:spPr>
          <a:xfrm>
            <a:off x="11830873" y="19501702"/>
            <a:ext cx="1059908" cy="105990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E50AA5-C6B9-4331-9A17-4A502C3FCC56}"/>
              </a:ext>
            </a:extLst>
          </p:cNvPr>
          <p:cNvSpPr txBox="1"/>
          <p:nvPr/>
        </p:nvSpPr>
        <p:spPr>
          <a:xfrm>
            <a:off x="13221268" y="19413211"/>
            <a:ext cx="1651414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스킬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86094C2F-47F1-480D-98D1-3A212036CDFD}"/>
              </a:ext>
            </a:extLst>
          </p:cNvPr>
          <p:cNvSpPr/>
          <p:nvPr/>
        </p:nvSpPr>
        <p:spPr>
          <a:xfrm>
            <a:off x="15994834" y="19496787"/>
            <a:ext cx="1059908" cy="105990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9231426-FAD2-41A0-8D27-45BD62EC10A0}"/>
              </a:ext>
            </a:extLst>
          </p:cNvPr>
          <p:cNvSpPr txBox="1"/>
          <p:nvPr/>
        </p:nvSpPr>
        <p:spPr>
          <a:xfrm>
            <a:off x="17385228" y="19408296"/>
            <a:ext cx="3156633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기본공격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46EE913-16D7-4651-A019-E24F08301043}"/>
              </a:ext>
            </a:extLst>
          </p:cNvPr>
          <p:cNvSpPr/>
          <p:nvPr/>
        </p:nvSpPr>
        <p:spPr>
          <a:xfrm>
            <a:off x="21664012" y="19496787"/>
            <a:ext cx="1059908" cy="105990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329DC0-F5D2-4C03-AFA5-9FA40FF058F0}"/>
              </a:ext>
            </a:extLst>
          </p:cNvPr>
          <p:cNvSpPr txBox="1"/>
          <p:nvPr/>
        </p:nvSpPr>
        <p:spPr>
          <a:xfrm>
            <a:off x="23054407" y="19408296"/>
            <a:ext cx="1694695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점프</a:t>
            </a:r>
          </a:p>
        </p:txBody>
      </p:sp>
    </p:spTree>
    <p:extLst>
      <p:ext uri="{BB962C8B-B14F-4D97-AF65-F5344CB8AC3E}">
        <p14:creationId xmlns:p14="http://schemas.microsoft.com/office/powerpoint/2010/main" val="249297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12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3374510" y="1774798"/>
            <a:ext cx="21510232" cy="3034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문제점 및 보완책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3" y="6730376"/>
            <a:ext cx="44638074" cy="1769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문제점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6409944" lvl="3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콘텐츠 개발의 느린 진행사항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	-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서버 개발의 지연으로 인해 콘텐츠 개발이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더뎌졌다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</a:t>
            </a:r>
          </a:p>
          <a:p>
            <a:pPr marL="6409944" lvl="3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쉐이더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기법 사용이 적음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	-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사용하기로 기획했던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쉐이더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기법을 아직 제대로 써보지 못했다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보완책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- TCP/IP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논블로킹을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사용해 기반 마련이 완성되었으므로 콘텐츠 개발에 집중할 수 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있음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073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13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3374510" y="1774798"/>
            <a:ext cx="21510232" cy="3034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향후 개발 일정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3" y="6730376"/>
            <a:ext cx="44638074" cy="1769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콘텐츠 개발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및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쉐이더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기법 사용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-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스킬 개발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사운드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UI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추가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-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효과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/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배경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사운드 및 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UI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구현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파티클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-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스킬에 사용할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파티클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구현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그림자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	-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쉐도우 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맵을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이용한 그림자 구현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442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>
                <a:solidFill>
                  <a:schemeClr val="bg1"/>
                </a:solidFill>
              </a:rPr>
              <a:t>2</a:t>
            </a:fld>
            <a:r>
              <a:rPr lang="en-US" dirty="0">
                <a:solidFill>
                  <a:schemeClr val="bg1"/>
                </a:solidFill>
              </a:rPr>
              <a:t>22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53592" y="8264855"/>
            <a:ext cx="1528795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기술 요소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53587" y="13395315"/>
            <a:ext cx="1321966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개발 내용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998834" y="10830085"/>
            <a:ext cx="1377110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구성원 </a:t>
            </a:r>
            <a:r>
              <a:rPr lang="ko-KR" altLang="en-US" sz="960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역할 분담 및 일정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853592" y="15960543"/>
            <a:ext cx="9724289" cy="1569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게임 조작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201046" y="2116946"/>
            <a:ext cx="18524746" cy="2542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80000"/>
              </a:lnSpc>
            </a:pPr>
            <a:r>
              <a:rPr lang="ko-KR" altLang="en-US" sz="19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목차</a:t>
            </a:r>
            <a:endParaRPr lang="en-US" sz="19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3" name="Rectangle 21">
            <a:extLst>
              <a:ext uri="{FF2B5EF4-FFF2-40B4-BE49-F238E27FC236}">
                <a16:creationId xmlns:a16="http://schemas.microsoft.com/office/drawing/2014/main" id="{4BBA1941-9CD2-429E-BC2F-C4C6FBA93A8D}"/>
              </a:ext>
            </a:extLst>
          </p:cNvPr>
          <p:cNvSpPr/>
          <p:nvPr/>
        </p:nvSpPr>
        <p:spPr>
          <a:xfrm>
            <a:off x="6998834" y="18525773"/>
            <a:ext cx="9724289" cy="1569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문제점 및 보완책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2" name="Rectangle 17">
            <a:extLst>
              <a:ext uri="{FF2B5EF4-FFF2-40B4-BE49-F238E27FC236}">
                <a16:creationId xmlns:a16="http://schemas.microsoft.com/office/drawing/2014/main" id="{C285E6F4-96C9-43A3-9D8F-B5A7F41CD0F1}"/>
              </a:ext>
            </a:extLst>
          </p:cNvPr>
          <p:cNvSpPr/>
          <p:nvPr/>
        </p:nvSpPr>
        <p:spPr>
          <a:xfrm>
            <a:off x="6853592" y="5824030"/>
            <a:ext cx="972428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게임 개요</a:t>
            </a:r>
            <a:endParaRPr lang="en-US" altLang="ko-KR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  <p:sp>
        <p:nvSpPr>
          <p:cNvPr id="11" name="Rectangle 21">
            <a:extLst>
              <a:ext uri="{FF2B5EF4-FFF2-40B4-BE49-F238E27FC236}">
                <a16:creationId xmlns:a16="http://schemas.microsoft.com/office/drawing/2014/main" id="{BC32D42F-D568-4AA8-97D1-E52BC0390ED7}"/>
              </a:ext>
            </a:extLst>
          </p:cNvPr>
          <p:cNvSpPr/>
          <p:nvPr/>
        </p:nvSpPr>
        <p:spPr>
          <a:xfrm>
            <a:off x="6998834" y="21091003"/>
            <a:ext cx="9724289" cy="1569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600" dirty="0">
                <a:solidFill>
                  <a:srgbClr val="05B0D7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 Light" charset="0"/>
              </a:rPr>
              <a:t>향후 개발 일정</a:t>
            </a:r>
            <a:endParaRPr lang="en-US" sz="9600" dirty="0">
              <a:solidFill>
                <a:srgbClr val="05B0D7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2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994">
        <p:fade/>
      </p:transition>
    </mc:Choice>
    <mc:Fallback xmlns="">
      <p:transition spd="med" advTm="6994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10"/>
        <p14:stopEvt time="6994" objId="10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3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5C3132-768F-4B7B-BF16-385F7E7E9641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게임 개요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16C5F96-B65E-44FE-B051-DA4DEA4697D5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C2633-5CA0-4536-93DE-7E4E5FE4C14A}"/>
              </a:ext>
            </a:extLst>
          </p:cNvPr>
          <p:cNvSpPr txBox="1"/>
          <p:nvPr/>
        </p:nvSpPr>
        <p:spPr>
          <a:xfrm>
            <a:off x="11848645" y="21377313"/>
            <a:ext cx="2341517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2</a:t>
            </a:r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명의 플레이어가 마법사 캐릭터의 </a:t>
            </a:r>
            <a:r>
              <a:rPr lang="ko-KR" altLang="en-US" sz="7200" dirty="0" err="1">
                <a:solidFill>
                  <a:srgbClr val="00B0F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쉐이더를</a:t>
            </a:r>
            <a:r>
              <a:rPr lang="ko-KR" altLang="en-US" sz="7200" dirty="0">
                <a:solidFill>
                  <a:srgbClr val="00B0F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 적용한 스킬</a:t>
            </a:r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을 사용해 </a:t>
            </a:r>
            <a:r>
              <a:rPr lang="en-US" altLang="ko-KR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1:1 </a:t>
            </a:r>
            <a:r>
              <a:rPr lang="ko-KR" altLang="en-US" sz="72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데스</a:t>
            </a:r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함초롬돋움" panose="020B0604000101010101" pitchFamily="50" charset="-127"/>
              </a:rPr>
              <a:t> 매치를 하는 액션 슈팅 게임</a:t>
            </a:r>
            <a:endParaRPr lang="en-US" altLang="ko-KR" sz="7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48C808-D999-4B0C-BA85-5F4125A68C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60" b="5246"/>
          <a:stretch/>
        </p:blipFill>
        <p:spPr>
          <a:xfrm>
            <a:off x="8350533" y="5449069"/>
            <a:ext cx="30115895" cy="154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7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6">
        <p:fade/>
      </p:transition>
    </mc:Choice>
    <mc:Fallback xmlns="">
      <p:transition spd="med" advTm="68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4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20ADCB-CC87-420E-9C4D-597828279687}"/>
              </a:ext>
            </a:extLst>
          </p:cNvPr>
          <p:cNvSpPr txBox="1"/>
          <p:nvPr/>
        </p:nvSpPr>
        <p:spPr>
          <a:xfrm>
            <a:off x="2025091" y="6245342"/>
            <a:ext cx="21531139" cy="1634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98648" lvl="1" indent="-1143000">
              <a:buFont typeface="Wingdings" panose="05000000000000000000" pitchFamily="2" charset="2"/>
              <a:buChar char="§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클라이언트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디자인 패턴을 기반으로 한 프레임워크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(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싱글턴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컴포넌트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중재자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스키닝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애니메이션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카툰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렌더링                       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툰셰이더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외곽선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디퍼드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렌더링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인스턴싱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0C6865-967C-4D8E-BB68-7E9BC78A9D32}"/>
              </a:ext>
            </a:extLst>
          </p:cNvPr>
          <p:cNvSpPr txBox="1"/>
          <p:nvPr/>
        </p:nvSpPr>
        <p:spPr>
          <a:xfrm>
            <a:off x="22606283" y="6245342"/>
            <a:ext cx="18998918" cy="10926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98648" lvl="1" indent="-1143000">
              <a:buFont typeface="Wingdings" panose="05000000000000000000" pitchFamily="2" charset="2"/>
              <a:buChar char="§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서버</a:t>
            </a: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en-US" altLang="ko-KR" sz="8800" strike="sngStrike" dirty="0">
                <a:solidFill>
                  <a:srgbClr val="FF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IOCP</a:t>
            </a:r>
            <a:r>
              <a:rPr lang="ko-KR" altLang="en-US" sz="8800" strike="sngStrike" dirty="0">
                <a:solidFill>
                  <a:srgbClr val="FF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사용한 서버 구현</a:t>
            </a:r>
            <a:r>
              <a:rPr lang="ko-KR" altLang="en-US" sz="8800" dirty="0">
                <a:solidFill>
                  <a:srgbClr val="FF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endParaRPr lang="en-US" altLang="ko-KR" sz="8800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TCP/IP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사용한 서버 구현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오브젝트 간의 충돌처리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en-US" altLang="ko-KR" sz="8800" strike="sngStrike" dirty="0">
                <a:solidFill>
                  <a:srgbClr val="FF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DB</a:t>
            </a:r>
            <a:r>
              <a:rPr lang="ko-KR" altLang="en-US" sz="8800" strike="sngStrike" dirty="0">
                <a:solidFill>
                  <a:srgbClr val="FF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연동</a:t>
            </a:r>
            <a:endParaRPr lang="en-US" altLang="ko-KR" sz="8800" strike="sngStrike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기술 요소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47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5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20ADCB-CC87-420E-9C4D-597828279687}"/>
              </a:ext>
            </a:extLst>
          </p:cNvPr>
          <p:cNvSpPr txBox="1"/>
          <p:nvPr/>
        </p:nvSpPr>
        <p:spPr>
          <a:xfrm>
            <a:off x="2998746" y="6685093"/>
            <a:ext cx="21531139" cy="1769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98648" lvl="1" indent="-1143000">
              <a:buFont typeface="Wingdings" panose="05000000000000000000" pitchFamily="2" charset="2"/>
              <a:buChar char="§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김덕규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디자인 패턴을 기반으로 한 프레임워크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(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싱글턴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컴포넌트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중재자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카툰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렌더링                       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툰셰이더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외곽선</a:t>
            </a: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디퍼드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렌더링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언리얼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배치 툴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오브젝트 간의 충돌처리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0C6865-967C-4D8E-BB68-7E9BC78A9D32}"/>
              </a:ext>
            </a:extLst>
          </p:cNvPr>
          <p:cNvSpPr txBox="1"/>
          <p:nvPr/>
        </p:nvSpPr>
        <p:spPr>
          <a:xfrm>
            <a:off x="23579938" y="6685093"/>
            <a:ext cx="18998918" cy="13634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98648" lvl="1" indent="-1143000">
              <a:buFont typeface="Wingdings" panose="05000000000000000000" pitchFamily="2" charset="2"/>
              <a:buChar char="§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홍범도</a:t>
            </a: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스키닝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애니메이션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애니메이션 상 하체 분리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인스턴싱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TCP/IP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사용한 서버 구현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2"/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en-US" altLang="ko-KR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FBX 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컨버터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역할 분담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56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6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1A9FA84C-4C23-4BB4-867A-233A02020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25997"/>
              </p:ext>
            </p:extLst>
          </p:nvPr>
        </p:nvGraphicFramePr>
        <p:xfrm>
          <a:off x="2432779" y="5303564"/>
          <a:ext cx="37354588" cy="1818649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867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874644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</a:tblGrid>
              <a:tr h="2648989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항목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7EA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396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 프레임워크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036016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조명 및 그림자</a:t>
                      </a:r>
                      <a:endParaRPr lang="en-US" altLang="ko-KR" sz="4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7008"/>
                  </a:ext>
                </a:extLst>
              </a:tr>
              <a:tr h="647396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스킬 구현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042550"/>
                  </a:ext>
                </a:extLst>
              </a:tr>
              <a:tr h="6473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767076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파티클</a:t>
                      </a:r>
                      <a:endParaRPr lang="ko-KR" altLang="en-US" sz="4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51129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85607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애니메이션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696791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카툰</a:t>
                      </a: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렌더링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396344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디퍼드</a:t>
                      </a: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렌더링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010596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</a:t>
                      </a:r>
                      <a:endParaRPr lang="ko-KR" altLang="en-US" sz="4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71178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환경요소 배치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846914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인스턴싱</a:t>
                      </a:r>
                      <a:endParaRPr lang="ko-KR" altLang="en-US" sz="4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834991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충돌처리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278414"/>
                  </a:ext>
                </a:extLst>
              </a:tr>
              <a:tr h="12947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TCP/IP (</a:t>
                      </a:r>
                      <a:r>
                        <a:rPr lang="ko-KR" altLang="en-US" sz="4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논블로킹</a:t>
                      </a:r>
                      <a:r>
                        <a:rPr lang="en-US" altLang="ko-KR" sz="4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4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>
                        <a:solidFill>
                          <a:srgbClr val="BFBFBF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3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72123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96B1D220-F539-4A88-B850-85C46D032570}"/>
              </a:ext>
            </a:extLst>
          </p:cNvPr>
          <p:cNvSpPr/>
          <p:nvPr/>
        </p:nvSpPr>
        <p:spPr>
          <a:xfrm>
            <a:off x="40500300" y="12464600"/>
            <a:ext cx="1447800" cy="140583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FC061B4-86A9-4655-88C2-98DBF7397012}"/>
              </a:ext>
            </a:extLst>
          </p:cNvPr>
          <p:cNvSpPr/>
          <p:nvPr/>
        </p:nvSpPr>
        <p:spPr>
          <a:xfrm>
            <a:off x="40500300" y="15198635"/>
            <a:ext cx="1447800" cy="14058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987D2-9D3D-4674-A12A-6A86947F04DB}"/>
              </a:ext>
            </a:extLst>
          </p:cNvPr>
          <p:cNvSpPr txBox="1"/>
          <p:nvPr/>
        </p:nvSpPr>
        <p:spPr>
          <a:xfrm>
            <a:off x="42661033" y="12589508"/>
            <a:ext cx="2451312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홍범도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1238E1-A22B-4908-ABCA-8810C89E937E}"/>
              </a:ext>
            </a:extLst>
          </p:cNvPr>
          <p:cNvSpPr txBox="1"/>
          <p:nvPr/>
        </p:nvSpPr>
        <p:spPr>
          <a:xfrm>
            <a:off x="42661033" y="15323543"/>
            <a:ext cx="2343911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김덕규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51586-4383-4FC7-A897-54BC91DE26C6}"/>
              </a:ext>
            </a:extLst>
          </p:cNvPr>
          <p:cNvSpPr txBox="1"/>
          <p:nvPr/>
        </p:nvSpPr>
        <p:spPr>
          <a:xfrm>
            <a:off x="3914540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개발 일정</a:t>
            </a:r>
            <a:r>
              <a:rPr lang="en-US" altLang="ko-KR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(</a:t>
            </a: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수정</a:t>
            </a:r>
            <a:r>
              <a:rPr lang="en-US" altLang="ko-KR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)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8B7964-3020-4203-A869-54941804D94D}"/>
              </a:ext>
            </a:extLst>
          </p:cNvPr>
          <p:cNvSpPr/>
          <p:nvPr/>
        </p:nvSpPr>
        <p:spPr>
          <a:xfrm>
            <a:off x="8294912" y="7958757"/>
            <a:ext cx="19065018" cy="1208314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4DB3C8-7C5D-4509-8F89-99DBB3C8C2A2}"/>
              </a:ext>
            </a:extLst>
          </p:cNvPr>
          <p:cNvSpPr/>
          <p:nvPr/>
        </p:nvSpPr>
        <p:spPr>
          <a:xfrm>
            <a:off x="11811802" y="13096913"/>
            <a:ext cx="10525684" cy="132514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C106333-2686-4565-84BA-412BC1FCC301}"/>
              </a:ext>
            </a:extLst>
          </p:cNvPr>
          <p:cNvSpPr/>
          <p:nvPr/>
        </p:nvSpPr>
        <p:spPr>
          <a:xfrm>
            <a:off x="18766969" y="14422060"/>
            <a:ext cx="2623459" cy="130234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51A901F-8FCD-467D-A493-768BF1186274}"/>
              </a:ext>
            </a:extLst>
          </p:cNvPr>
          <p:cNvSpPr/>
          <p:nvPr/>
        </p:nvSpPr>
        <p:spPr>
          <a:xfrm>
            <a:off x="11811803" y="15724406"/>
            <a:ext cx="15750826" cy="130234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7A1BCC9-072E-48A7-8D3E-07F273EE5F79}"/>
              </a:ext>
            </a:extLst>
          </p:cNvPr>
          <p:cNvSpPr/>
          <p:nvPr/>
        </p:nvSpPr>
        <p:spPr>
          <a:xfrm>
            <a:off x="24873856" y="17026753"/>
            <a:ext cx="1317172" cy="1302345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A61DBB9-B7E5-4EF8-943F-44519BA9A992}"/>
              </a:ext>
            </a:extLst>
          </p:cNvPr>
          <p:cNvSpPr/>
          <p:nvPr/>
        </p:nvSpPr>
        <p:spPr>
          <a:xfrm>
            <a:off x="17063355" y="18304885"/>
            <a:ext cx="3477987" cy="130234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23A20C-99DD-4735-8FF8-EA90DF8BF115}"/>
              </a:ext>
            </a:extLst>
          </p:cNvPr>
          <p:cNvSpPr/>
          <p:nvPr/>
        </p:nvSpPr>
        <p:spPr>
          <a:xfrm>
            <a:off x="17063355" y="19560216"/>
            <a:ext cx="3477987" cy="130234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8F0F9E1-C5DD-46C6-A649-9E10CB2952B6}"/>
              </a:ext>
            </a:extLst>
          </p:cNvPr>
          <p:cNvSpPr/>
          <p:nvPr/>
        </p:nvSpPr>
        <p:spPr>
          <a:xfrm>
            <a:off x="22250480" y="20862563"/>
            <a:ext cx="5312150" cy="131163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1373A0-1C3A-4890-89D7-C97FADFBBF94}"/>
              </a:ext>
            </a:extLst>
          </p:cNvPr>
          <p:cNvSpPr/>
          <p:nvPr/>
        </p:nvSpPr>
        <p:spPr>
          <a:xfrm>
            <a:off x="20580245" y="22131404"/>
            <a:ext cx="6982384" cy="1311637"/>
          </a:xfrm>
          <a:prstGeom prst="rect">
            <a:avLst/>
          </a:prstGeom>
          <a:solidFill>
            <a:srgbClr val="FF000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ABDA0E4-C886-4AF3-9E12-232FA1E91660}"/>
              </a:ext>
            </a:extLst>
          </p:cNvPr>
          <p:cNvSpPr/>
          <p:nvPr/>
        </p:nvSpPr>
        <p:spPr>
          <a:xfrm>
            <a:off x="27359932" y="7958757"/>
            <a:ext cx="202698" cy="1617487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D8EBA2-8E30-4C58-93C6-68C3ED96A8A7}"/>
              </a:ext>
            </a:extLst>
          </p:cNvPr>
          <p:cNvSpPr txBox="1"/>
          <p:nvPr/>
        </p:nvSpPr>
        <p:spPr>
          <a:xfrm>
            <a:off x="25831800" y="24120358"/>
            <a:ext cx="3406702" cy="1156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중간 발표</a:t>
            </a:r>
          </a:p>
        </p:txBody>
      </p:sp>
    </p:spTree>
    <p:extLst>
      <p:ext uri="{BB962C8B-B14F-4D97-AF65-F5344CB8AC3E}">
        <p14:creationId xmlns:p14="http://schemas.microsoft.com/office/powerpoint/2010/main" val="46574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7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개발 내용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7C446E-CEFA-41CF-8C4B-3AEFA14A08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17" t="11424" r="26668" b="35371"/>
          <a:stretch/>
        </p:blipFill>
        <p:spPr>
          <a:xfrm>
            <a:off x="1867996" y="9949578"/>
            <a:ext cx="19202280" cy="1119313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171E7F-8DE9-4720-B5B4-35CBFB1A7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3"/>
          <a:stretch/>
        </p:blipFill>
        <p:spPr>
          <a:xfrm>
            <a:off x="23907841" y="9949578"/>
            <a:ext cx="21301840" cy="111931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2" y="6730376"/>
            <a:ext cx="189989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언리얼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배치 툴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21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8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개발 내용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2" y="6730376"/>
            <a:ext cx="189989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디퍼드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렌더링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C25CC0-DEF1-4BCA-BB54-70B1AF5A3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8" b="3478"/>
          <a:stretch/>
        </p:blipFill>
        <p:spPr>
          <a:xfrm>
            <a:off x="7808986" y="10053907"/>
            <a:ext cx="12209843" cy="64336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EF512E4-88F9-4640-A7BE-A19D150929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6" b="3640"/>
          <a:stretch/>
        </p:blipFill>
        <p:spPr>
          <a:xfrm>
            <a:off x="27612625" y="10053907"/>
            <a:ext cx="12209843" cy="64336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A4C9ADA-3BCB-47CD-B7DF-3EBD22D564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33" b="3333"/>
          <a:stretch/>
        </p:blipFill>
        <p:spPr>
          <a:xfrm>
            <a:off x="7808987" y="18364511"/>
            <a:ext cx="12209842" cy="631562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023C43-C1FE-4F9A-AC55-A3183D31AD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87" b="3981"/>
          <a:stretch/>
        </p:blipFill>
        <p:spPr>
          <a:xfrm>
            <a:off x="27612625" y="18577428"/>
            <a:ext cx="12209843" cy="61027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B1C9E5-C25C-4112-9FB5-68DE9A6FB8B2}"/>
              </a:ext>
            </a:extLst>
          </p:cNvPr>
          <p:cNvSpPr txBox="1"/>
          <p:nvPr/>
        </p:nvSpPr>
        <p:spPr>
          <a:xfrm>
            <a:off x="4409563" y="8515252"/>
            <a:ext cx="18998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베이스 컬러</a:t>
            </a:r>
            <a:endParaRPr lang="en-US" altLang="ko-KR" sz="7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C84D2D-2F3B-4491-AAF1-DD480F624DC3}"/>
              </a:ext>
            </a:extLst>
          </p:cNvPr>
          <p:cNvSpPr txBox="1"/>
          <p:nvPr/>
        </p:nvSpPr>
        <p:spPr>
          <a:xfrm>
            <a:off x="4409563" y="16902100"/>
            <a:ext cx="18998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깊이 맵</a:t>
            </a:r>
            <a:endParaRPr lang="en-US" altLang="ko-KR" sz="7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45C0F2-6749-4C56-9A27-4C3FECC353B7}"/>
              </a:ext>
            </a:extLst>
          </p:cNvPr>
          <p:cNvSpPr txBox="1"/>
          <p:nvPr/>
        </p:nvSpPr>
        <p:spPr>
          <a:xfrm>
            <a:off x="24218087" y="8515252"/>
            <a:ext cx="18998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72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노말</a:t>
            </a:r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맵</a:t>
            </a:r>
            <a:endParaRPr lang="en-US" altLang="ko-KR" sz="7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66E44F-9760-45B6-B8B6-646933C8DCA0}"/>
              </a:ext>
            </a:extLst>
          </p:cNvPr>
          <p:cNvSpPr txBox="1"/>
          <p:nvPr/>
        </p:nvSpPr>
        <p:spPr>
          <a:xfrm>
            <a:off x="23960306" y="17075473"/>
            <a:ext cx="18998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en-US" sz="7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최종 렌더링</a:t>
            </a:r>
            <a:endParaRPr lang="en-US" altLang="ko-KR" sz="7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523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Vizualus.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01996-2D0B-4E1B-998A-4107E0F8DE91}" type="slidenum">
              <a:rPr lang="en-US" smtClean="0"/>
              <a:t>9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21289-6291-410B-AA98-20AE163F57F6}"/>
              </a:ext>
            </a:extLst>
          </p:cNvPr>
          <p:cNvSpPr/>
          <p:nvPr/>
        </p:nvSpPr>
        <p:spPr>
          <a:xfrm>
            <a:off x="1710580" y="4661226"/>
            <a:ext cx="43691301" cy="296498"/>
          </a:xfrm>
          <a:prstGeom prst="rect">
            <a:avLst/>
          </a:prstGeom>
          <a:solidFill>
            <a:srgbClr val="05B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1E6DDC-6181-4ED0-AC51-7CCA416FC344}"/>
              </a:ext>
            </a:extLst>
          </p:cNvPr>
          <p:cNvSpPr txBox="1"/>
          <p:nvPr/>
        </p:nvSpPr>
        <p:spPr>
          <a:xfrm>
            <a:off x="1415082" y="1744277"/>
            <a:ext cx="19493941" cy="306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3900" dirty="0">
                <a:solidFill>
                  <a:srgbClr val="31323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Impact" charset="0"/>
              </a:rPr>
              <a:t>개발 내용</a:t>
            </a:r>
            <a:endParaRPr lang="en-US" sz="23900" dirty="0">
              <a:solidFill>
                <a:srgbClr val="313232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Impac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20624C-8F6D-482B-8E7E-B2E6A70BCE3A}"/>
              </a:ext>
            </a:extLst>
          </p:cNvPr>
          <p:cNvSpPr txBox="1"/>
          <p:nvPr/>
        </p:nvSpPr>
        <p:spPr>
          <a:xfrm>
            <a:off x="-420302" y="6730376"/>
            <a:ext cx="189989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54296" lvl="2" indent="-1143000">
              <a:buFont typeface="Arial" panose="020B0604020202020204" pitchFamily="34" charset="0"/>
              <a:buChar char="•"/>
            </a:pPr>
            <a:r>
              <a:rPr lang="ko-KR" altLang="en-US" sz="8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스키닝</a:t>
            </a:r>
            <a:r>
              <a:rPr lang="ko-KR" altLang="en-US" sz="8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애니메이션</a:t>
            </a:r>
            <a:endParaRPr lang="en-US" altLang="ko-KR" sz="8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3569171-6805-4CF2-89D6-314FC6AFF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33" t="51251" r="42603" b="12815"/>
          <a:stretch/>
        </p:blipFill>
        <p:spPr>
          <a:xfrm>
            <a:off x="10326195" y="9949578"/>
            <a:ext cx="8602338" cy="1157598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718FFCD-FA75-462E-8839-0D753B4FA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358" t="50000" r="43178" b="14066"/>
          <a:stretch/>
        </p:blipFill>
        <p:spPr>
          <a:xfrm>
            <a:off x="28207422" y="9949578"/>
            <a:ext cx="8602341" cy="1157598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C83AF3D-71AA-49DD-9023-5AA3647EC6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250" t="48596" r="42285" b="15469"/>
          <a:stretch/>
        </p:blipFill>
        <p:spPr>
          <a:xfrm>
            <a:off x="19266807" y="9949578"/>
            <a:ext cx="8602341" cy="1157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42">
        <p:fade/>
      </p:transition>
    </mc:Choice>
    <mc:Fallback xmlns="">
      <p:transition spd="med" advTm="5242">
        <p:fade/>
      </p:transition>
    </mc:Fallback>
  </mc:AlternateContent>
  <p:extLst>
    <p:ext uri="{E180D4A7-C9FB-4DFB-919C-405C955672EB}">
      <p14:showEvtLst xmlns:p14="http://schemas.microsoft.com/office/powerpoint/2010/main">
        <p14:playEvt time="1" objId="10"/>
        <p14:stopEvt time="5242" objId="10"/>
      </p14:showEvtLst>
    </p:ext>
  </p:extLst>
</p:sld>
</file>

<file path=ppt/theme/theme1.xml><?xml version="1.0" encoding="utf-8"?>
<a:theme xmlns:a="http://schemas.openxmlformats.org/drawingml/2006/main" name="1_Dark Background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Ultimate Vizualus Template">
      <a:majorFont>
        <a:latin typeface="Roboto Th"/>
        <a:ea typeface=""/>
        <a:cs typeface=""/>
      </a:majorFont>
      <a:minorFont>
        <a:latin typeface="Roboto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10136</TotalTime>
  <Words>447</Words>
  <Application>Microsoft Office PowerPoint</Application>
  <PresentationFormat>사용자 지정</PresentationFormat>
  <Paragraphs>155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Roboto Lt</vt:lpstr>
      <vt:lpstr>맑은 고딕</vt:lpstr>
      <vt:lpstr>배달의민족 한나체 Pro</vt:lpstr>
      <vt:lpstr>Arial</vt:lpstr>
      <vt:lpstr>Calibri</vt:lpstr>
      <vt:lpstr>Calibri Light</vt:lpstr>
      <vt:lpstr>Impact</vt:lpstr>
      <vt:lpstr>Wingdings</vt:lpstr>
      <vt:lpstr>1_Dark Background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Andrius Rudys</dc:creator>
  <cp:lastModifiedBy>Kim DeokGyu</cp:lastModifiedBy>
  <cp:revision>355</cp:revision>
  <dcterms:created xsi:type="dcterms:W3CDTF">2015-11-02T19:59:48Z</dcterms:created>
  <dcterms:modified xsi:type="dcterms:W3CDTF">2021-05-16T19:33:25Z</dcterms:modified>
</cp:coreProperties>
</file>